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47"/>
  </p:notesMasterIdLst>
  <p:handoutMasterIdLst>
    <p:handoutMasterId r:id="rId48"/>
  </p:handoutMasterIdLst>
  <p:sldIdLst>
    <p:sldId id="256" r:id="rId2"/>
    <p:sldId id="520" r:id="rId3"/>
    <p:sldId id="584" r:id="rId4"/>
    <p:sldId id="567" r:id="rId5"/>
    <p:sldId id="452" r:id="rId6"/>
    <p:sldId id="557" r:id="rId7"/>
    <p:sldId id="573" r:id="rId8"/>
    <p:sldId id="540" r:id="rId9"/>
    <p:sldId id="276" r:id="rId10"/>
    <p:sldId id="277" r:id="rId11"/>
    <p:sldId id="525" r:id="rId12"/>
    <p:sldId id="524" r:id="rId13"/>
    <p:sldId id="522" r:id="rId14"/>
    <p:sldId id="523" r:id="rId15"/>
    <p:sldId id="562" r:id="rId16"/>
    <p:sldId id="563" r:id="rId17"/>
    <p:sldId id="559" r:id="rId18"/>
    <p:sldId id="554" r:id="rId19"/>
    <p:sldId id="560" r:id="rId20"/>
    <p:sldId id="558" r:id="rId21"/>
    <p:sldId id="513" r:id="rId22"/>
    <p:sldId id="577" r:id="rId23"/>
    <p:sldId id="582" r:id="rId24"/>
    <p:sldId id="533" r:id="rId25"/>
    <p:sldId id="539" r:id="rId26"/>
    <p:sldId id="521" r:id="rId27"/>
    <p:sldId id="574" r:id="rId28"/>
    <p:sldId id="575" r:id="rId29"/>
    <p:sldId id="576" r:id="rId30"/>
    <p:sldId id="583" r:id="rId31"/>
    <p:sldId id="561" r:id="rId32"/>
    <p:sldId id="586" r:id="rId33"/>
    <p:sldId id="587" r:id="rId34"/>
    <p:sldId id="451" r:id="rId35"/>
    <p:sldId id="580" r:id="rId36"/>
    <p:sldId id="536" r:id="rId37"/>
    <p:sldId id="534" r:id="rId38"/>
    <p:sldId id="535" r:id="rId39"/>
    <p:sldId id="537" r:id="rId40"/>
    <p:sldId id="538" r:id="rId41"/>
    <p:sldId id="541" r:id="rId42"/>
    <p:sldId id="542" r:id="rId43"/>
    <p:sldId id="572" r:id="rId44"/>
    <p:sldId id="588" r:id="rId45"/>
    <p:sldId id="589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y" initials="H" lastIdx="17" clrIdx="0"/>
  <p:cmAuthor id="1" name="Diane" initials="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660033"/>
    <a:srgbClr val="990033"/>
    <a:srgbClr val="134AB9"/>
    <a:srgbClr val="A6A6A6"/>
    <a:srgbClr val="C0C0C0"/>
    <a:srgbClr val="0C1674"/>
    <a:srgbClr val="E0EC98"/>
    <a:srgbClr val="1F2973"/>
    <a:srgbClr val="9966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355" autoAdjust="0"/>
  </p:normalViewPr>
  <p:slideViewPr>
    <p:cSldViewPr>
      <p:cViewPr>
        <p:scale>
          <a:sx n="100" d="100"/>
          <a:sy n="100" d="100"/>
        </p:scale>
        <p:origin x="-80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04A06FD-9262-457A-8CE1-42D05DE1DF6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8AD91E7C-2F8A-4632-8554-FD0EF67C7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B1B932C-66BC-4ADD-867D-90F794DC47CA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C7E5954-63E7-448D-BC17-AA820DD7D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9730-C46F-4075-AAE6-73224881E8F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add CR Video Displays ,</a:t>
            </a:r>
            <a:r>
              <a:rPr lang="en-US" baseline="0" dirty="0" smtClean="0"/>
              <a:t> walk downs, etc.</a:t>
            </a:r>
          </a:p>
          <a:p>
            <a:r>
              <a:rPr lang="en-US" baseline="0" dirty="0" smtClean="0"/>
              <a:t>This is a monumental job now and will only get more complex as plant is built and operates over 60 years.</a:t>
            </a:r>
          </a:p>
          <a:p>
            <a:r>
              <a:rPr lang="en-US" baseline="0" dirty="0" smtClean="0"/>
              <a:t>Fertile ground for Procedure </a:t>
            </a:r>
            <a:r>
              <a:rPr lang="en-US" baseline="0" smtClean="0"/>
              <a:t>Maintenance enhancements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User Interface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Tabs &amp; Ribbons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Show the panes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Tree View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 Interface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WORD</a:t>
            </a:r>
            <a:r>
              <a:rPr lang="en-US" baseline="0" dirty="0" smtClean="0"/>
              <a:t> Attachments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Multi Screen Display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Embedded Step Structure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Improved Search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Additional Features &amp; </a:t>
            </a:r>
            <a:r>
              <a:rPr lang="en-US" baseline="0" dirty="0" err="1" smtClean="0"/>
              <a:t>Capabilites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Sorting results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Real time menu updating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chemeClr val="bg1"/>
                </a:solidFill>
              </a:rPr>
              <a:t>Unit/Train dependent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5954-63E7-448D-BC17-AA820DD7D9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CD9F9-58F9-4959-B05C-CFA145B8967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846E-647B-4C2A-852E-A57F8555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28417"/>
            <a:ext cx="8610600" cy="2800767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Volian Enterprises</a:t>
            </a:r>
            <a:b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PROcedure</a:t>
            </a:r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Maintenance</a:t>
            </a:r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System (</a:t>
            </a:r>
            <a:r>
              <a:rPr lang="en-US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PROMS</a:t>
            </a:r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) for AP-1000 Builders Group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Presented September 14, 2010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by: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Volian Enterprises, Inc.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(724) 335-3744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www.volian.com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Master/Slave Procedure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Can be applied to duplicate or similar sets of procedures</a:t>
            </a:r>
          </a:p>
          <a:p>
            <a:r>
              <a:rPr lang="en-US" sz="2200" dirty="0" smtClean="0"/>
              <a:t>Edit </a:t>
            </a:r>
            <a:r>
              <a:rPr lang="en-US" sz="2200" dirty="0" smtClean="0"/>
              <a:t>single procedure (“Master”) to create multiple non-editable procedures (“Slaves</a:t>
            </a:r>
            <a:r>
              <a:rPr lang="en-US" sz="2200" dirty="0" smtClean="0"/>
              <a:t>”)</a:t>
            </a:r>
          </a:p>
          <a:p>
            <a:r>
              <a:rPr lang="en-US" sz="2200" dirty="0" smtClean="0"/>
              <a:t>Manages: </a:t>
            </a:r>
          </a:p>
          <a:p>
            <a:pPr lvl="1"/>
            <a:r>
              <a:rPr lang="en-US" sz="1800" dirty="0" smtClean="0"/>
              <a:t>unit, site, channel, or train information on procedure titles and designations</a:t>
            </a:r>
          </a:p>
          <a:p>
            <a:pPr lvl="1"/>
            <a:r>
              <a:rPr lang="en-US" sz="1800" dirty="0" smtClean="0"/>
              <a:t>unit, site, channel, or train </a:t>
            </a:r>
            <a:r>
              <a:rPr lang="en-US" sz="1800" dirty="0" smtClean="0"/>
              <a:t>information on equipment designations</a:t>
            </a:r>
          </a:p>
          <a:p>
            <a:pPr lvl="1"/>
            <a:r>
              <a:rPr lang="en-US" sz="1800" dirty="0" smtClean="0"/>
              <a:t>a</a:t>
            </a:r>
            <a:r>
              <a:rPr lang="en-US" sz="1800" dirty="0" smtClean="0"/>
              <a:t>pplicability of different step and sub-step content</a:t>
            </a:r>
            <a:endParaRPr lang="en-US" sz="1800" dirty="0" smtClean="0"/>
          </a:p>
          <a:p>
            <a:endParaRPr lang="en-US" sz="1200" dirty="0" smtClean="0"/>
          </a:p>
          <a:p>
            <a:r>
              <a:rPr lang="en-US" sz="2200" dirty="0" smtClean="0"/>
              <a:t>Assures consistency across units, sites, channels, trains, etc.</a:t>
            </a:r>
          </a:p>
          <a:p>
            <a:endParaRPr lang="en-US" sz="1400" dirty="0" smtClean="0"/>
          </a:p>
          <a:p>
            <a:r>
              <a:rPr lang="en-US" sz="2200" dirty="0" smtClean="0"/>
              <a:t>Minimizes procedure writers’ effort to create similar procedures</a:t>
            </a:r>
          </a:p>
          <a:p>
            <a:endParaRPr lang="en-US" sz="1400" u="sng" dirty="0" smtClean="0"/>
          </a:p>
          <a:p>
            <a:r>
              <a:rPr lang="en-US" sz="2200" dirty="0" smtClean="0"/>
              <a:t>Ideal for:</a:t>
            </a:r>
          </a:p>
          <a:p>
            <a:pPr lvl="1"/>
            <a:r>
              <a:rPr lang="en-US" sz="1900" dirty="0" smtClean="0"/>
              <a:t>Multiple sites/units</a:t>
            </a:r>
          </a:p>
          <a:p>
            <a:pPr lvl="1"/>
            <a:r>
              <a:rPr lang="en-US" sz="1900" dirty="0" smtClean="0"/>
              <a:t>Multiple instrument channels</a:t>
            </a:r>
          </a:p>
          <a:p>
            <a:pPr lvl="1"/>
            <a:r>
              <a:rPr lang="en-US" sz="1900" dirty="0" smtClean="0"/>
              <a:t>Multiple equipment trains</a:t>
            </a:r>
          </a:p>
          <a:p>
            <a:pPr lvl="1"/>
            <a:endParaRPr lang="en-US" sz="1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Master</a:t>
            </a:r>
            <a:endParaRPr lang="en-US" b="1" dirty="0">
              <a:ln/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00571" y="2020324"/>
            <a:ext cx="7742858" cy="36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96000" y="2438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Master contains the information for all units and channels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3505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This step 7B, is applicable for unit 1, channels Red and Blue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334000" y="2590800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57200" y="5029200"/>
            <a:ext cx="4800600" cy="304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Slave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94" y="1905000"/>
            <a:ext cx="847918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31242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Slave contains only information pertaining to only one unit and channel; e.g. Unit 1, Red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096000" y="5029200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Master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4600" y="1447800"/>
            <a:ext cx="409956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209800" y="4876800"/>
            <a:ext cx="4724400" cy="1219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0" y="4343400"/>
            <a:ext cx="1524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14600" y="3733800"/>
            <a:ext cx="1524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95600" y="4572000"/>
            <a:ext cx="1524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257800" y="1600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Slave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71600" y="838200"/>
            <a:ext cx="6019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676400" y="5791200"/>
            <a:ext cx="51054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09800" y="5334000"/>
            <a:ext cx="304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752600" y="5029200"/>
            <a:ext cx="381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486400" y="1219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S"/>
          <p:cNvSpPr/>
          <p:nvPr/>
        </p:nvSpPr>
        <p:spPr>
          <a:xfrm>
            <a:off x="3657600" y="457200"/>
            <a:ext cx="18288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Site A Procedures</a:t>
            </a:r>
            <a:endParaRPr lang="en-US" sz="2400" dirty="0"/>
          </a:p>
        </p:txBody>
      </p:sp>
      <p:sp>
        <p:nvSpPr>
          <p:cNvPr id="5" name="PBS"/>
          <p:cNvSpPr/>
          <p:nvPr/>
        </p:nvSpPr>
        <p:spPr>
          <a:xfrm>
            <a:off x="3657600" y="457200"/>
            <a:ext cx="18288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Site B Procedures</a:t>
            </a:r>
            <a:endParaRPr lang="en-US" sz="2400" dirty="0"/>
          </a:p>
        </p:txBody>
      </p:sp>
      <p:sp>
        <p:nvSpPr>
          <p:cNvPr id="6" name="PCS"/>
          <p:cNvSpPr/>
          <p:nvPr/>
        </p:nvSpPr>
        <p:spPr>
          <a:xfrm>
            <a:off x="3657600" y="457200"/>
            <a:ext cx="18288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Site C Procedures</a:t>
            </a:r>
            <a:endParaRPr lang="en-US" sz="2400" dirty="0"/>
          </a:p>
        </p:txBody>
      </p:sp>
      <p:sp>
        <p:nvSpPr>
          <p:cNvPr id="2" name="WEST"/>
          <p:cNvSpPr/>
          <p:nvPr/>
        </p:nvSpPr>
        <p:spPr>
          <a:xfrm>
            <a:off x="3048000" y="4572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Westinghouse Generic Procedures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549E-6 L -0.34167 0.504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2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549E-6 L 0 0.504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549E-6 L 0.35833 0.504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1S"/>
          <p:cNvSpPr/>
          <p:nvPr/>
        </p:nvSpPr>
        <p:spPr>
          <a:xfrm>
            <a:off x="3657600" y="609600"/>
            <a:ext cx="18288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Unit 1</a:t>
            </a:r>
          </a:p>
          <a:p>
            <a:pPr algn="ctr"/>
            <a:r>
              <a:rPr lang="en-US" sz="2400" dirty="0" smtClean="0"/>
              <a:t>Slave Procedures</a:t>
            </a:r>
            <a:endParaRPr lang="en-US" sz="2400" dirty="0"/>
          </a:p>
        </p:txBody>
      </p:sp>
      <p:sp>
        <p:nvSpPr>
          <p:cNvPr id="5" name="U2S"/>
          <p:cNvSpPr/>
          <p:nvPr/>
        </p:nvSpPr>
        <p:spPr>
          <a:xfrm>
            <a:off x="3657600" y="609600"/>
            <a:ext cx="18288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Unit 2</a:t>
            </a:r>
          </a:p>
          <a:p>
            <a:pPr algn="ctr"/>
            <a:r>
              <a:rPr lang="en-US" sz="2400" dirty="0" smtClean="0"/>
              <a:t>Slave</a:t>
            </a:r>
          </a:p>
          <a:p>
            <a:pPr algn="ctr"/>
            <a:r>
              <a:rPr lang="en-US" sz="2400" dirty="0" smtClean="0"/>
              <a:t>Procedures</a:t>
            </a:r>
            <a:endParaRPr lang="en-US" sz="2400" dirty="0"/>
          </a:p>
        </p:txBody>
      </p:sp>
      <p:sp>
        <p:nvSpPr>
          <p:cNvPr id="3" name="PAM"/>
          <p:cNvSpPr/>
          <p:nvPr/>
        </p:nvSpPr>
        <p:spPr>
          <a:xfrm>
            <a:off x="3657600" y="609600"/>
            <a:ext cx="18288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Site A Master Procedures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8728E-6 L -0.275 0.4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8728E-6 L 0.275 0.40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Advantages of our Database Design</a:t>
            </a:r>
            <a:endParaRPr lang="en-US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143000"/>
            <a:ext cx="8153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Separate Format &amp; Content</a:t>
            </a:r>
          </a:p>
          <a:p>
            <a:pPr lvl="1"/>
            <a:r>
              <a:rPr lang="en-US" dirty="0" smtClean="0"/>
              <a:t>Allows for Rapid incorporation of Writer’s Guide Changes</a:t>
            </a:r>
          </a:p>
          <a:p>
            <a:pPr lvl="2"/>
            <a:r>
              <a:rPr lang="en-US" dirty="0" smtClean="0"/>
              <a:t>Simply change the format file, and all working draft procedures will be changed to reflect the new writer’s guide</a:t>
            </a:r>
          </a:p>
          <a:p>
            <a:pPr lvl="1"/>
            <a:r>
              <a:rPr lang="en-US" dirty="0" smtClean="0"/>
              <a:t>Allows the procedure data to be reformatted for use in many different ways</a:t>
            </a:r>
          </a:p>
          <a:p>
            <a:pPr lvl="2"/>
            <a:r>
              <a:rPr lang="en-US" dirty="0" smtClean="0"/>
              <a:t>Data can be formatted for use on various displays</a:t>
            </a:r>
            <a:br>
              <a:rPr lang="en-US" dirty="0" smtClean="0"/>
            </a:br>
            <a:r>
              <a:rPr lang="en-US" dirty="0" smtClean="0"/>
              <a:t>such as PDAs, Notebooks, Large Display Panels, etc.</a:t>
            </a:r>
          </a:p>
          <a:p>
            <a:pPr lvl="2"/>
            <a:r>
              <a:rPr lang="en-US" dirty="0" smtClean="0"/>
              <a:t>Data can be formatted for other documents such as Procedure Lesson Plans</a:t>
            </a:r>
          </a:p>
          <a:p>
            <a:pPr lvl="2"/>
            <a:r>
              <a:rPr lang="en-US" dirty="0" smtClean="0"/>
              <a:t>Data can also be formatted for use with electronic procedures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PROMS2010 Output</a:t>
            </a:r>
            <a:endParaRPr lang="en-US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19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Procedure</a:t>
            </a:r>
          </a:p>
          <a:p>
            <a:r>
              <a:rPr lang="en-US" dirty="0" smtClean="0"/>
              <a:t>Predefined Reports</a:t>
            </a:r>
          </a:p>
          <a:p>
            <a:pPr lvl="1"/>
            <a:r>
              <a:rPr lang="en-US" sz="2000" dirty="0" smtClean="0"/>
              <a:t>Change Management</a:t>
            </a:r>
          </a:p>
          <a:p>
            <a:pPr lvl="2"/>
            <a:r>
              <a:rPr lang="en-US" sz="1800" dirty="0" smtClean="0"/>
              <a:t>Summary displays only final changes made to a single procedure or set</a:t>
            </a:r>
          </a:p>
          <a:p>
            <a:pPr lvl="2"/>
            <a:r>
              <a:rPr lang="en-US" sz="1800" dirty="0" smtClean="0"/>
              <a:t>Chronology displays all changes made to a single procedure or set</a:t>
            </a:r>
          </a:p>
          <a:p>
            <a:pPr lvl="1"/>
            <a:r>
              <a:rPr lang="en-US" sz="2000" dirty="0" smtClean="0"/>
              <a:t>Referenced Objects</a:t>
            </a:r>
          </a:p>
          <a:p>
            <a:pPr lvl="2"/>
            <a:r>
              <a:rPr lang="en-US" sz="1800" dirty="0" smtClean="0"/>
              <a:t>Lists all the information in the RO database</a:t>
            </a:r>
          </a:p>
          <a:p>
            <a:pPr lvl="2"/>
            <a:r>
              <a:rPr lang="en-US" sz="1800" dirty="0" smtClean="0"/>
              <a:t>Provides a short description of each object in the RO database</a:t>
            </a:r>
          </a:p>
          <a:p>
            <a:pPr lvl="2"/>
            <a:r>
              <a:rPr lang="en-US" sz="1800" dirty="0" smtClean="0"/>
              <a:t>Lists all procedures with step number that the RO is used</a:t>
            </a:r>
          </a:p>
          <a:p>
            <a:pPr lvl="1"/>
            <a:r>
              <a:rPr lang="en-US" sz="2000" dirty="0" smtClean="0"/>
              <a:t>Transition Usage</a:t>
            </a:r>
          </a:p>
          <a:p>
            <a:pPr lvl="2"/>
            <a:r>
              <a:rPr lang="en-US" sz="1800" dirty="0" smtClean="0"/>
              <a:t>Lists all procedure steps that transitions to the selected one</a:t>
            </a:r>
          </a:p>
          <a:p>
            <a:pPr lvl="1"/>
            <a:r>
              <a:rPr lang="en-US" sz="2000" dirty="0" smtClean="0"/>
              <a:t>Search</a:t>
            </a:r>
          </a:p>
          <a:p>
            <a:r>
              <a:rPr lang="en-US" dirty="0" smtClean="0"/>
              <a:t>Customized Displays</a:t>
            </a:r>
          </a:p>
          <a:p>
            <a:pPr lvl="1"/>
            <a:r>
              <a:rPr lang="en-US" dirty="0" smtClean="0"/>
              <a:t>PDA, </a:t>
            </a:r>
            <a:r>
              <a:rPr lang="en-US" dirty="0" err="1" smtClean="0"/>
              <a:t>iPad</a:t>
            </a:r>
            <a:r>
              <a:rPr lang="en-US" dirty="0" smtClean="0"/>
              <a:t>, Tablet, etc.</a:t>
            </a:r>
          </a:p>
          <a:p>
            <a:pPr lvl="1"/>
            <a:r>
              <a:rPr lang="en-US" dirty="0" smtClean="0"/>
              <a:t>Flat panel displays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Universal Format Changes</a:t>
            </a:r>
            <a:endParaRPr lang="en-US" sz="40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18182"/>
          <a:stretch>
            <a:fillRect/>
          </a:stretch>
        </p:blipFill>
        <p:spPr bwMode="auto">
          <a:xfrm>
            <a:off x="152400" y="1371600"/>
            <a:ext cx="4572000" cy="3886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447" b="23214"/>
          <a:stretch>
            <a:fillRect/>
          </a:stretch>
        </p:blipFill>
        <p:spPr bwMode="auto">
          <a:xfrm>
            <a:off x="4800600" y="1447800"/>
            <a:ext cx="4109365" cy="381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5486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Different Header, different line width on boxes, </a:t>
            </a:r>
            <a:r>
              <a:rPr lang="en-US" dirty="0" err="1" smtClean="0"/>
              <a:t>Checkoff</a:t>
            </a:r>
            <a:r>
              <a:rPr lang="en-US" dirty="0" smtClean="0"/>
              <a:t> Lines on left format, “Then” starting on a new line on Right format (2</a:t>
            </a:r>
            <a:r>
              <a:rPr lang="en-US" baseline="30000" dirty="0" smtClean="0"/>
              <a:t>nd</a:t>
            </a:r>
            <a:r>
              <a:rPr lang="en-US" dirty="0" smtClean="0"/>
              <a:t> Caution).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914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PROCEDURE FORMAT 1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914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PROCEDURE FORMAT 2</a:t>
            </a:r>
            <a:endParaRPr lang="en-US" u="sng" dirty="0"/>
          </a:p>
        </p:txBody>
      </p:sp>
      <p:sp>
        <p:nvSpPr>
          <p:cNvPr id="11" name="Rounded Rectangle 10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Purpose of Meeting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Support AP-1000 Builder’s Group Evaluation of Procedure Maintenance Systems to be Documented in October Whitepaper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Describe VE-PROMS and PROMS2010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Address </a:t>
            </a:r>
            <a:r>
              <a:rPr lang="en-US" dirty="0" smtClean="0">
                <a:cs typeface="Arial" pitchFamily="34" charset="0"/>
              </a:rPr>
              <a:t>Comments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Questions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Builder’s Group Objectives:</a:t>
            </a:r>
          </a:p>
          <a:p>
            <a:pPr lvl="1"/>
            <a:r>
              <a:rPr lang="en-US" i="1" dirty="0" smtClean="0">
                <a:latin typeface="Arial" pitchFamily="34" charset="0"/>
                <a:cs typeface="Arial" pitchFamily="34" charset="0"/>
              </a:rPr>
              <a:t>To implement advanced state of the art tools for</a:t>
            </a:r>
          </a:p>
          <a:p>
            <a:pPr lvl="2"/>
            <a:r>
              <a:rPr lang="en-US" i="1" dirty="0" smtClean="0">
                <a:latin typeface="Arial" pitchFamily="34" charset="0"/>
                <a:cs typeface="Arial" pitchFamily="34" charset="0"/>
              </a:rPr>
              <a:t>the development and maintenance of plant procedures (with the exception of EOPs and AOPs).</a:t>
            </a:r>
          </a:p>
          <a:p>
            <a:pPr lvl="2"/>
            <a:r>
              <a:rPr lang="en-US" i="1" dirty="0" smtClean="0">
                <a:latin typeface="Arial" pitchFamily="34" charset="0"/>
                <a:cs typeface="Arial" pitchFamily="34" charset="0"/>
              </a:rPr>
              <a:t>the electronic performance of procedures. </a:t>
            </a:r>
          </a:p>
          <a:p>
            <a:pPr lvl="2"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(Richard Browder’s e-mail 06/08/09)</a:t>
            </a:r>
          </a:p>
          <a:p>
            <a:pPr lvl="2">
              <a:buNone/>
            </a:pPr>
            <a:endParaRPr lang="en-US" i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PROMS2010</a:t>
            </a:r>
            <a:r>
              <a:rPr lang="en-US" b="1" dirty="0" smtClean="0">
                <a:solidFill>
                  <a:srgbClr val="990033"/>
                </a:solidFill>
              </a:rPr>
              <a:t> Outputs</a:t>
            </a:r>
            <a:endParaRPr lang="en-US" b="1" dirty="0">
              <a:solidFill>
                <a:srgbClr val="990033"/>
              </a:solidFill>
            </a:endParaRPr>
          </a:p>
        </p:txBody>
      </p:sp>
      <p:pic>
        <p:nvPicPr>
          <p:cNvPr id="6" name="Picture 5" descr="\\VOLIAN-SERVER\Marketting\Builders Group Meeting PA 9-14-10\Output to other displays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4981575" cy="5495925"/>
          </a:xfrm>
          <a:prstGeom prst="rect">
            <a:avLst/>
          </a:prstGeom>
          <a:noFill/>
        </p:spPr>
      </p:pic>
      <p:pic>
        <p:nvPicPr>
          <p:cNvPr id="7" name="Picture 5" descr="\\VOLIAN-SERVER\Marketting\Builders Group Meeting PA 9-14-10\Pap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215" y="1143000"/>
            <a:ext cx="892664" cy="1160463"/>
          </a:xfrm>
          <a:prstGeom prst="rect">
            <a:avLst/>
          </a:prstGeom>
          <a:noFill/>
        </p:spPr>
      </p:pic>
      <p:pic>
        <p:nvPicPr>
          <p:cNvPr id="8" name="Picture 6" descr="\\VOLIAN-SERVER\Marketting\Builders Group Meeting PA 9-14-10\PD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667000"/>
            <a:ext cx="974248" cy="1220788"/>
          </a:xfrm>
          <a:prstGeom prst="rect">
            <a:avLst/>
          </a:prstGeom>
          <a:noFill/>
        </p:spPr>
      </p:pic>
      <p:pic>
        <p:nvPicPr>
          <p:cNvPr id="9" name="Picture 4" descr="\\VOLIAN-SERVER\Marketting\Builders Group Meeting PA 9-14-10\Computer Scre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343400"/>
            <a:ext cx="1305848" cy="914400"/>
          </a:xfrm>
          <a:prstGeom prst="rect">
            <a:avLst/>
          </a:prstGeom>
          <a:noFill/>
        </p:spPr>
      </p:pic>
      <p:pic>
        <p:nvPicPr>
          <p:cNvPr id="10" name="Picture 2" descr="\\VOLIAN-SERVER\Marketting\Builders Group Meeting PA 9-14-10\classroo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5562600"/>
            <a:ext cx="1475798" cy="988845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Sample Transition Usage Report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79899" y="1600200"/>
            <a:ext cx="5184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eft Arrow 6"/>
          <p:cNvSpPr/>
          <p:nvPr/>
        </p:nvSpPr>
        <p:spPr>
          <a:xfrm>
            <a:off x="4038600" y="29718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List of Transitions to Procedure E-0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807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467600" y="5334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Changed back to the original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1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5943600"/>
            <a:ext cx="601579" cy="653143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438400"/>
            <a:ext cx="8077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447800"/>
            <a:ext cx="804003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Chronology of Changes Report</a:t>
            </a:r>
            <a:endParaRPr lang="en-US" sz="40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57800" y="3429000"/>
            <a:ext cx="6858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486400" y="4191000"/>
            <a:ext cx="381000" cy="22860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562600" y="6019800"/>
            <a:ext cx="381000" cy="22860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6705600" y="4343400"/>
            <a:ext cx="533400" cy="4572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6781800" y="6019800"/>
            <a:ext cx="533400" cy="4572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705600" y="327660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34200" y="2209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Reports all changes made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Summary of Change Report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038600" y="29718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List of Transitions to Procedure E-0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2860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781800" y="160020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Reports </a:t>
            </a:r>
            <a:r>
              <a:rPr lang="en-US" b="1" dirty="0" smtClean="0">
                <a:solidFill>
                  <a:schemeClr val="accent1"/>
                </a:solidFill>
              </a:rPr>
              <a:t>only changes from starting point to ending point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5562600" cy="461015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Customized Displays</a:t>
            </a:r>
            <a:endParaRPr lang="en-US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28800"/>
            <a:ext cx="2849296" cy="3886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47800" y="1066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Representation of Valve List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990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PDA Representation </a:t>
            </a:r>
            <a:br>
              <a:rPr lang="en-US" dirty="0" smtClean="0"/>
            </a:br>
            <a:r>
              <a:rPr lang="en-US" dirty="0" smtClean="0"/>
              <a:t>of Valve List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PROMS2010 Cost Savings</a:t>
            </a:r>
            <a:endParaRPr lang="en-US" sz="40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Procedure Writer can concentrate on procedure content (time savings of 50%-75%)</a:t>
            </a:r>
          </a:p>
          <a:p>
            <a:r>
              <a:rPr lang="en-US" sz="2400" dirty="0" smtClean="0"/>
              <a:t>Improved consistency of step layout and content</a:t>
            </a:r>
          </a:p>
          <a:p>
            <a:r>
              <a:rPr lang="en-US" sz="2400" dirty="0" smtClean="0"/>
              <a:t>Manages hyperlinks for branching and referenced objects saving time,  insuring technical accuracy, and locating errors</a:t>
            </a:r>
          </a:p>
          <a:p>
            <a:r>
              <a:rPr lang="en-US" sz="2400" dirty="0" smtClean="0"/>
              <a:t>Pre-defined Reports help to create, administer, and maintain procedures</a:t>
            </a:r>
          </a:p>
          <a:p>
            <a:r>
              <a:rPr lang="en-US" sz="2400" dirty="0" smtClean="0"/>
              <a:t>Easily perform Global Changes to the Format or Procedure Structure</a:t>
            </a:r>
          </a:p>
          <a:p>
            <a:r>
              <a:rPr lang="en-US" sz="2400" dirty="0" smtClean="0"/>
              <a:t>Background and Support Documentation is Readily Available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990033"/>
                </a:solidFill>
                <a:latin typeface="Arial" pitchFamily="34" charset="0"/>
              </a:rPr>
              <a:t>Obtaining PROMS2010</a:t>
            </a:r>
            <a:endParaRPr lang="en-US" sz="4000" b="1" dirty="0">
              <a:ln/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143000"/>
            <a:ext cx="8153400" cy="5410200"/>
          </a:xfrm>
          <a:noFill/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Resolve Uncertainties:</a:t>
            </a:r>
          </a:p>
          <a:p>
            <a:pPr lvl="1"/>
            <a:r>
              <a:rPr lang="en-US" dirty="0" smtClean="0"/>
              <a:t>Implementation schedule</a:t>
            </a:r>
          </a:p>
          <a:p>
            <a:pPr lvl="1"/>
            <a:r>
              <a:rPr lang="en-US" dirty="0" smtClean="0"/>
              <a:t>Format specifications </a:t>
            </a:r>
          </a:p>
          <a:p>
            <a:pPr lvl="1"/>
            <a:r>
              <a:rPr lang="en-US" dirty="0" smtClean="0"/>
              <a:t>Conversion volume and consistency</a:t>
            </a:r>
          </a:p>
          <a:p>
            <a:pPr lvl="1"/>
            <a:r>
              <a:rPr lang="en-US" dirty="0" smtClean="0"/>
              <a:t>Scope definition</a:t>
            </a:r>
          </a:p>
          <a:p>
            <a:r>
              <a:rPr lang="en-US" dirty="0" smtClean="0"/>
              <a:t>Sample Base Scope</a:t>
            </a:r>
          </a:p>
          <a:p>
            <a:pPr lvl="1"/>
            <a:r>
              <a:rPr lang="en-US" dirty="0" smtClean="0"/>
              <a:t>Site license for new NPP (existing customers will get sizable discount)</a:t>
            </a:r>
          </a:p>
          <a:p>
            <a:pPr lvl="1"/>
            <a:r>
              <a:rPr lang="en-US" dirty="0" smtClean="0"/>
              <a:t>Convert Westinghouse-provided procedure data into PROMS2010</a:t>
            </a:r>
          </a:p>
          <a:p>
            <a:pPr lvl="1"/>
            <a:r>
              <a:rPr lang="en-US" dirty="0" smtClean="0"/>
              <a:t>Incorporate plant formats and custom features</a:t>
            </a:r>
          </a:p>
          <a:p>
            <a:pPr lvl="1"/>
            <a:r>
              <a:rPr lang="en-US" dirty="0" smtClean="0"/>
              <a:t>Delivery – Installation, Training</a:t>
            </a:r>
          </a:p>
          <a:p>
            <a:pPr lvl="1"/>
            <a:r>
              <a:rPr lang="en-US" dirty="0" smtClean="0"/>
              <a:t>Maintenance &amp; Upgrade</a:t>
            </a:r>
          </a:p>
          <a:p>
            <a:r>
              <a:rPr lang="en-US" dirty="0" smtClean="0"/>
              <a:t>Optional services</a:t>
            </a:r>
          </a:p>
          <a:p>
            <a:pPr lvl="1"/>
            <a:r>
              <a:rPr lang="en-US" dirty="0" smtClean="0"/>
              <a:t>Plant specific conversion</a:t>
            </a:r>
          </a:p>
          <a:p>
            <a:pPr lvl="1"/>
            <a:r>
              <a:rPr lang="en-US" dirty="0" smtClean="0"/>
              <a:t>RO setup, linkage, and porting/synching</a:t>
            </a:r>
          </a:p>
          <a:p>
            <a:pPr lvl="1"/>
            <a:r>
              <a:rPr lang="en-US" dirty="0" smtClean="0"/>
              <a:t>Supporting or Auxiliary document integration</a:t>
            </a:r>
          </a:p>
          <a:p>
            <a:pPr lvl="1"/>
            <a:r>
              <a:rPr lang="en-US" dirty="0" smtClean="0"/>
              <a:t>Develop new features</a:t>
            </a:r>
          </a:p>
          <a:p>
            <a:pPr lvl="1"/>
            <a:r>
              <a:rPr lang="en-US" dirty="0" smtClean="0"/>
              <a:t>Interface with CR digital display and CBPS</a:t>
            </a:r>
          </a:p>
          <a:p>
            <a:pPr lvl="1"/>
            <a:r>
              <a:rPr lang="en-US" dirty="0" smtClean="0"/>
              <a:t>Convert PROMS2010 data to MS-WORD (optional)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Conversion Of Word Data to PROMS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i="1" dirty="0" smtClean="0"/>
              <a:t>Totally Manual Process</a:t>
            </a:r>
          </a:p>
          <a:p>
            <a:pPr lvl="2">
              <a:buNone/>
            </a:pPr>
            <a:endParaRPr lang="en-US" i="1" dirty="0" smtClean="0"/>
          </a:p>
          <a:p>
            <a:pPr lvl="2">
              <a:buNone/>
            </a:pPr>
            <a:r>
              <a:rPr lang="en-US" i="1" dirty="0" smtClean="0"/>
              <a:t> </a:t>
            </a:r>
          </a:p>
          <a:p>
            <a:pPr lvl="2">
              <a:buNone/>
            </a:pPr>
            <a:endParaRPr lang="en-US" i="1" dirty="0" smtClean="0"/>
          </a:p>
          <a:p>
            <a:pPr lvl="2">
              <a:buNone/>
            </a:pPr>
            <a:endParaRPr lang="en-US" i="1" dirty="0" smtClean="0"/>
          </a:p>
          <a:p>
            <a:pPr lvl="2">
              <a:buNone/>
            </a:pPr>
            <a:endParaRPr lang="en-US" i="1" dirty="0" smtClean="0"/>
          </a:p>
          <a:p>
            <a:pPr lvl="2">
              <a:buNone/>
            </a:pPr>
            <a:r>
              <a:rPr lang="en-US" i="1" dirty="0" smtClean="0"/>
              <a:t>Totally Automated Process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2819400" y="2057400"/>
            <a:ext cx="3048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2743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Cost of Conversion  Software</a:t>
            </a:r>
          </a:p>
          <a:p>
            <a:endParaRPr lang="en-US" dirty="0" smtClean="0"/>
          </a:p>
          <a:p>
            <a:r>
              <a:rPr lang="en-US" dirty="0" smtClean="0"/>
              <a:t>Decreasing Cost of Conversion Manpower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295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Attributes of Word Files That Determine Degree of Automation</a:t>
            </a:r>
            <a:endParaRPr lang="en-US" sz="28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674370" lvl="1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Evaluation determines optimum configuration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Best if all procedures are looked at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Requires interaction with AP1000 Builder’s Group or the utility e.g. valve lists</a:t>
            </a:r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Total number and size of the procedures being converted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The greater the number and size of the procedures moves the optimum point for the amount of conversion automation toward the full automation.</a:t>
            </a:r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Consistency of the Word procedures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The more consistent the procedures are in Word also moves the optimum point for the amount of conversion automation toward the full automation.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lvl="1"/>
            <a:endParaRPr lang="en-US" sz="2100" dirty="0" smtClean="0"/>
          </a:p>
          <a:p>
            <a:pPr lvl="1">
              <a:buNone/>
            </a:pPr>
            <a:endParaRPr lang="en-US" sz="1900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295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Attributes of Word Files That Determine Degree of Automation</a:t>
            </a:r>
            <a:endParaRPr lang="en-US" sz="28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674370" lvl="1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Evaluation determines optimum configuration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Best if all procedures are looked at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Requires interaction with AP1000 Builder’s Group or the utility e.g. valve lists</a:t>
            </a:r>
            <a:endParaRPr lang="en-US" sz="20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Total number and size of the procedures being converted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The greater the number and size of the procedures moves the optimum point for the amount of conversion automation toward the full automation.</a:t>
            </a:r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Consistency of the Word procedures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The more consistent the procedures are in Word also moves the optimum point for the amount of conversion automation toward the full automation.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34747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Whenever Volian is awarded a contract for VE-PROMS, we evaluate the procedures and determines the optimal amount of automation to include for the conversion process.   The conversion of the data into VE-PROMS is included in the cost of the software product.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lvl="1"/>
            <a:endParaRPr lang="en-US" sz="2100" dirty="0" smtClean="0"/>
          </a:p>
          <a:p>
            <a:pPr lvl="1">
              <a:buNone/>
            </a:pPr>
            <a:endParaRPr lang="en-US" sz="1900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Produce highest quality NPP procedures</a:t>
            </a:r>
            <a:b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at a reasonable cost</a:t>
            </a:r>
            <a:b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throughout the plant lifetime</a:t>
            </a:r>
            <a:endParaRPr lang="en-US" sz="28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148590">
              <a:spcBef>
                <a:spcPts val="370"/>
              </a:spcBef>
              <a:buNone/>
              <a:defRPr/>
            </a:pPr>
            <a:endParaRPr lang="en-US" sz="20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Procedure maintenance needs to </a:t>
            </a:r>
            <a:r>
              <a:rPr lang="en-US" sz="2000" dirty="0" smtClean="0"/>
              <a:t>strive </a:t>
            </a:r>
            <a:r>
              <a:rPr lang="en-US" sz="2000" dirty="0" smtClean="0"/>
              <a:t>for continuous improvement of the procedures</a:t>
            </a:r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A Procedure Maintenance System provides features that: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Simplify and automate critical elements of the procedure </a:t>
            </a:r>
            <a:r>
              <a:rPr lang="en-US" sz="1600" dirty="0" smtClean="0"/>
              <a:t>maintenance workflow </a:t>
            </a:r>
            <a:r>
              <a:rPr lang="en-US" sz="1600" dirty="0" smtClean="0"/>
              <a:t>process</a:t>
            </a: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Utilize up-to-date technology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Provides a solid foundation for future technology </a:t>
            </a:r>
            <a:r>
              <a:rPr lang="en-US" sz="1600" dirty="0" smtClean="0"/>
              <a:t>improvements</a:t>
            </a: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Utilize </a:t>
            </a:r>
            <a:r>
              <a:rPr lang="en-US" sz="1600" dirty="0"/>
              <a:t>highly trained personnel more </a:t>
            </a:r>
            <a:r>
              <a:rPr lang="en-US" sz="1600" dirty="0" smtClean="0"/>
              <a:t>Effectively and Efficiently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Facilitate procedure creation and conversion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Manage </a:t>
            </a:r>
            <a:r>
              <a:rPr lang="en-US" sz="1600" dirty="0" smtClean="0"/>
              <a:t>hyperlinks</a:t>
            </a: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Embed Writer’s </a:t>
            </a:r>
            <a:r>
              <a:rPr lang="en-US" sz="1600" dirty="0" smtClean="0"/>
              <a:t>Guide format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Track the history of changes to the procedures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Interfaces with </a:t>
            </a:r>
            <a:r>
              <a:rPr lang="en-US" sz="1600" dirty="0"/>
              <a:t>s</a:t>
            </a:r>
            <a:r>
              <a:rPr lang="en-US" sz="1600" dirty="0" smtClean="0"/>
              <a:t>upporting </a:t>
            </a:r>
            <a:r>
              <a:rPr lang="en-US" sz="1600" dirty="0" smtClean="0"/>
              <a:t>documents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Insure technical accuracy and </a:t>
            </a:r>
            <a:r>
              <a:rPr lang="en-US" sz="1600" dirty="0" smtClean="0"/>
              <a:t>consistency</a:t>
            </a: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Reduce and eliminate errors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/>
              <a:t>I</a:t>
            </a:r>
            <a:r>
              <a:rPr lang="en-US" sz="1600" dirty="0" smtClean="0"/>
              <a:t>ncorporate human factors </a:t>
            </a:r>
            <a:r>
              <a:rPr lang="en-US" sz="1600" dirty="0" smtClean="0"/>
              <a:t>principles</a:t>
            </a:r>
            <a:endParaRPr lang="en-US" sz="1600" dirty="0" smtClean="0"/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Interacts with the man-machine interface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1600" dirty="0" smtClean="0"/>
              <a:t>Provide </a:t>
            </a:r>
            <a:r>
              <a:rPr lang="en-US" sz="1600" dirty="0"/>
              <a:t>a framework for continuous improvement over </a:t>
            </a:r>
            <a:r>
              <a:rPr lang="en-US" sz="1600" dirty="0" smtClean="0"/>
              <a:t>plant lifetime.</a:t>
            </a:r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Improved procedures improve plant performance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lvl="1"/>
            <a:endParaRPr lang="en-US" sz="2100" dirty="0" smtClean="0"/>
          </a:p>
          <a:p>
            <a:pPr lvl="1">
              <a:buNone/>
            </a:pPr>
            <a:endParaRPr lang="en-US" sz="1900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Conversion Processes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pPr marL="457200" lvl="2">
              <a:buNone/>
            </a:pPr>
            <a:r>
              <a:rPr lang="en-US" i="1" dirty="0" smtClean="0"/>
              <a:t>Totally Manual Process</a:t>
            </a:r>
          </a:p>
          <a:p>
            <a:pPr lvl="2">
              <a:buNone/>
            </a:pPr>
            <a:endParaRPr lang="en-US" i="1" dirty="0" smtClean="0"/>
          </a:p>
          <a:p>
            <a:pPr lvl="2">
              <a:buNone/>
            </a:pPr>
            <a:r>
              <a:rPr lang="en-US" i="1" dirty="0" smtClean="0"/>
              <a:t> </a:t>
            </a:r>
          </a:p>
          <a:p>
            <a:pPr lvl="2">
              <a:buNone/>
            </a:pPr>
            <a:endParaRPr lang="en-US" i="1" dirty="0" smtClean="0"/>
          </a:p>
          <a:p>
            <a:pPr lvl="2">
              <a:buNone/>
            </a:pPr>
            <a:endParaRPr lang="en-US" i="1" dirty="0" smtClean="0"/>
          </a:p>
          <a:p>
            <a:pPr lvl="2">
              <a:buNone/>
            </a:pPr>
            <a:endParaRPr lang="en-US" i="1" dirty="0" smtClean="0"/>
          </a:p>
          <a:p>
            <a:pPr lvl="2">
              <a:buNone/>
            </a:pPr>
            <a:endParaRPr lang="en-US" i="1" dirty="0" smtClean="0"/>
          </a:p>
          <a:p>
            <a:pPr marL="457200" lvl="2">
              <a:buNone/>
            </a:pPr>
            <a:r>
              <a:rPr lang="en-US" i="1" dirty="0" smtClean="0"/>
              <a:t>Totally Automated Process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2057400" y="1981200"/>
            <a:ext cx="304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21336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Semi-Manual Process using software that grabs a “chunk” of text for the author to enter in the appropriate location.</a:t>
            </a:r>
          </a:p>
          <a:p>
            <a:endParaRPr lang="en-US" sz="1000" dirty="0" smtClean="0"/>
          </a:p>
          <a:p>
            <a:r>
              <a:rPr lang="en-US" dirty="0" smtClean="0"/>
              <a:t>Rule-based automation that “learns” as it goes.  When the converter reaches a “chunk” of text it does not recognize, it stops so that a rule can be created.</a:t>
            </a:r>
          </a:p>
          <a:p>
            <a:endParaRPr lang="en-US" sz="1050" dirty="0" smtClean="0"/>
          </a:p>
          <a:p>
            <a:r>
              <a:rPr lang="en-US" dirty="0" smtClean="0"/>
              <a:t>Rule-based automation that converts entire set and provides either a list of inconsistencies or adds a comment for the procedure writer to review and correct if necessary</a:t>
            </a:r>
          </a:p>
          <a:p>
            <a:endParaRPr lang="en-US" sz="1000" dirty="0" smtClean="0"/>
          </a:p>
          <a:p>
            <a:endParaRPr lang="en-US" sz="10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0" y="2362200"/>
            <a:ext cx="228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0" y="3124200"/>
            <a:ext cx="228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4191000"/>
            <a:ext cx="228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169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NEI  AP-907-001 Procedure Process Description</a:t>
            </a:r>
            <a:endParaRPr lang="en-US" sz="28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PROMS2010 Procedure Workflow Features</a:t>
            </a:r>
            <a:endParaRPr lang="en-US" sz="28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Enhanced Background Document</a:t>
            </a:r>
          </a:p>
          <a:p>
            <a:r>
              <a:rPr lang="en-US" dirty="0" smtClean="0"/>
              <a:t>Referenced Objects</a:t>
            </a:r>
          </a:p>
          <a:p>
            <a:r>
              <a:rPr lang="en-US" dirty="0" smtClean="0"/>
              <a:t>Publishing</a:t>
            </a:r>
          </a:p>
          <a:p>
            <a:r>
              <a:rPr lang="en-US" dirty="0" smtClean="0"/>
              <a:t>Change Manager</a:t>
            </a:r>
          </a:p>
          <a:p>
            <a:r>
              <a:rPr lang="en-US" dirty="0" smtClean="0"/>
              <a:t>Approval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Adobe Acrobat Workflow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Adobe Workflow for PDF document format</a:t>
            </a:r>
          </a:p>
          <a:p>
            <a:pPr lvl="1"/>
            <a:r>
              <a:rPr lang="en-US" sz="1800" dirty="0" smtClean="0"/>
              <a:t>Adobe Acrobat for Procedure Writer</a:t>
            </a:r>
          </a:p>
          <a:p>
            <a:pPr lvl="1"/>
            <a:r>
              <a:rPr lang="en-US" sz="1800" dirty="0" smtClean="0"/>
              <a:t>Adobe Reader for Reviewers and Approvers</a:t>
            </a:r>
          </a:p>
          <a:p>
            <a:r>
              <a:rPr lang="en-US" sz="1800" dirty="0" smtClean="0"/>
              <a:t>Built-in Live Collaboration using Acrobat.com</a:t>
            </a:r>
          </a:p>
          <a:p>
            <a:r>
              <a:rPr lang="en-US" sz="1800" dirty="0" smtClean="0"/>
              <a:t>Review and Commenting Tools Activated in Adobe Reader</a:t>
            </a:r>
          </a:p>
          <a:p>
            <a:pPr lvl="1"/>
            <a:r>
              <a:rPr lang="en-US" sz="1800" dirty="0" smtClean="0"/>
              <a:t>Sticky notes, strike through, highlighting, marking inserted text, reconcile multiple comment instances one time</a:t>
            </a:r>
          </a:p>
          <a:p>
            <a:pPr lvl="1"/>
            <a:r>
              <a:rPr lang="en-US" sz="1800" dirty="0" smtClean="0"/>
              <a:t>Store comments on central server or on Adobe Website:</a:t>
            </a:r>
          </a:p>
          <a:p>
            <a:pPr lvl="2"/>
            <a:r>
              <a:rPr lang="en-US" sz="1800" dirty="0" smtClean="0"/>
              <a:t>Simple folder</a:t>
            </a:r>
          </a:p>
          <a:p>
            <a:pPr lvl="2"/>
            <a:r>
              <a:rPr lang="en-US" sz="1800" dirty="0" err="1" smtClean="0"/>
              <a:t>WebDAV</a:t>
            </a:r>
            <a:r>
              <a:rPr lang="en-US" sz="1800" dirty="0" smtClean="0"/>
              <a:t> folder</a:t>
            </a:r>
          </a:p>
          <a:p>
            <a:pPr lvl="2"/>
            <a:r>
              <a:rPr lang="en-US" sz="1800" dirty="0" smtClean="0"/>
              <a:t>Microsoft SharePoint Workspace</a:t>
            </a:r>
          </a:p>
          <a:p>
            <a:pPr lvl="1"/>
            <a:r>
              <a:rPr lang="en-US" sz="1800" dirty="0" smtClean="0"/>
              <a:t>Email or shared commenting</a:t>
            </a:r>
          </a:p>
          <a:p>
            <a:r>
              <a:rPr lang="en-US" sz="1800" dirty="0" smtClean="0"/>
              <a:t>Approval Workflow</a:t>
            </a:r>
          </a:p>
          <a:p>
            <a:pPr lvl="1"/>
            <a:r>
              <a:rPr lang="en-US" sz="1800" dirty="0" smtClean="0"/>
              <a:t>Digital Signatures</a:t>
            </a:r>
          </a:p>
          <a:p>
            <a:pPr lvl="1"/>
            <a:r>
              <a:rPr lang="en-US" sz="1800" dirty="0" smtClean="0"/>
              <a:t>Approval Workflow Wizard easily sets up process</a:t>
            </a:r>
          </a:p>
          <a:p>
            <a:pPr lvl="1"/>
            <a:r>
              <a:rPr lang="en-US" sz="1800" dirty="0" smtClean="0"/>
              <a:t>Email notification of progress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Volian Enterprises, Inc. is experienced with all aspects of supporting plant procedures including the development of the leading  procedure maintenance software in the nuclear industry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PROMS pays for itself with the improved efficiency during procedure creation and maintenance process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PROMS contains features that have more breadth and depth than competition plus unique features like Master/Slave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PROMS improves quality of procedures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Referenced objects, change manager, master/slave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Built-in Writers Guide and human factors rules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Human reliability and regulatory compliance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PROMS makes it easier and faster to update procedures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The “Total Cost of Ownership” of PROMS is much less than any other alternative!</a:t>
            </a:r>
          </a:p>
          <a:p>
            <a:endParaRPr lang="en-US" sz="2300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 for your attention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pic>
        <p:nvPicPr>
          <p:cNvPr id="10" name="Picture 3" descr="Liste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667000"/>
            <a:ext cx="19177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87886" y="1600200"/>
            <a:ext cx="59682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Builder’s Group Electronic Procedures Software Specification</a:t>
            </a:r>
            <a:endParaRPr lang="en-US" b="1" dirty="0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PROMS2010 is a database design</a:t>
            </a:r>
          </a:p>
          <a:p>
            <a:r>
              <a:rPr lang="en-US" sz="2000" dirty="0" smtClean="0"/>
              <a:t>Data linked to procedure text is internal to PROMS so that it can be controlled and managed.  </a:t>
            </a:r>
          </a:p>
          <a:p>
            <a:r>
              <a:rPr lang="en-US" sz="2000" dirty="0" smtClean="0"/>
              <a:t>For Workflow functionality we recommend using PDF output with Adobe Acrobat workflow functions and the plant’s enterprise workflow system.  Several of our customers successfully utilize this configuration.  </a:t>
            </a:r>
          </a:p>
          <a:p>
            <a:r>
              <a:rPr lang="en-US" sz="2000" dirty="0" smtClean="0"/>
              <a:t>Our design allows us to easily display the procedure information in various views of PDA’s, tablet PCs, and other devices.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rgbClr val="990033"/>
                </a:solidFill>
              </a:rPr>
              <a:t>Volian’s</a:t>
            </a:r>
            <a:r>
              <a:rPr lang="en-US" sz="3200" b="1" dirty="0" smtClean="0">
                <a:ln/>
                <a:solidFill>
                  <a:srgbClr val="99003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PROcedure</a:t>
            </a:r>
            <a:r>
              <a:rPr lang="en-US" sz="3200" b="1" dirty="0" smtClean="0">
                <a:ln/>
                <a:solidFill>
                  <a:srgbClr val="990033"/>
                </a:solidFill>
              </a:rPr>
              <a:t> Maintenance System</a:t>
            </a:r>
            <a:endParaRPr lang="en-US" sz="3200" b="1" dirty="0">
              <a:ln/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2400" b="1" u="sng" dirty="0" smtClean="0"/>
              <a:t>Built-in Format and Structure </a:t>
            </a:r>
          </a:p>
          <a:p>
            <a:pPr lvl="1"/>
            <a:r>
              <a:rPr lang="en-US" sz="2100" dirty="0" smtClean="0"/>
              <a:t>Tool for consistent procedures</a:t>
            </a:r>
          </a:p>
          <a:p>
            <a:pPr lvl="2"/>
            <a:r>
              <a:rPr lang="en-US" sz="1900" dirty="0" smtClean="0"/>
              <a:t>Separate format and content allows universal changes to format and views</a:t>
            </a:r>
          </a:p>
          <a:p>
            <a:pPr lvl="2"/>
            <a:r>
              <a:rPr lang="en-US" sz="1900" dirty="0" smtClean="0"/>
              <a:t>Structure stored in database allows control of step and </a:t>
            </a:r>
            <a:r>
              <a:rPr lang="en-US" sz="1900" dirty="0" err="1" smtClean="0"/>
              <a:t>substep</a:t>
            </a:r>
            <a:r>
              <a:rPr lang="en-US" sz="1900" dirty="0" smtClean="0"/>
              <a:t> usage</a:t>
            </a:r>
          </a:p>
          <a:p>
            <a:pPr lvl="2"/>
            <a:r>
              <a:rPr lang="en-US" sz="1900" dirty="0" smtClean="0"/>
              <a:t>Strict compliance with Writer’s Guide eliminates formatting inconsistencies</a:t>
            </a:r>
          </a:p>
          <a:p>
            <a:pPr lvl="1"/>
            <a:r>
              <a:rPr lang="en-US" sz="2100" dirty="0" smtClean="0"/>
              <a:t>Simplifies formatting interface</a:t>
            </a:r>
          </a:p>
          <a:p>
            <a:pPr lvl="2"/>
            <a:r>
              <a:rPr lang="en-US" sz="1900" dirty="0" smtClean="0"/>
              <a:t>Eliminates user effort</a:t>
            </a:r>
          </a:p>
          <a:p>
            <a:pPr lvl="2"/>
            <a:r>
              <a:rPr lang="en-US" sz="1900" dirty="0" smtClean="0"/>
              <a:t>Built-in Human Factors rules</a:t>
            </a:r>
          </a:p>
          <a:p>
            <a:pPr lvl="1"/>
            <a:r>
              <a:rPr lang="en-US" sz="2100" dirty="0" smtClean="0"/>
              <a:t>Maximizes productivity of procedure writers</a:t>
            </a:r>
          </a:p>
          <a:p>
            <a:pPr lvl="2"/>
            <a:r>
              <a:rPr lang="en-US" sz="1900" dirty="0" smtClean="0"/>
              <a:t>Focus on content rather than publishing</a:t>
            </a:r>
          </a:p>
          <a:p>
            <a:pPr lvl="2"/>
            <a:r>
              <a:rPr lang="en-US" sz="1900" dirty="0" smtClean="0"/>
              <a:t>User can ignore formatting</a:t>
            </a:r>
          </a:p>
          <a:p>
            <a:pPr lvl="2"/>
            <a:r>
              <a:rPr lang="en-US" sz="1900" dirty="0" smtClean="0"/>
              <a:t>Working file, approved files automatically managed</a:t>
            </a:r>
          </a:p>
          <a:p>
            <a:pPr lvl="2"/>
            <a:r>
              <a:rPr lang="en-US" sz="1900" dirty="0" smtClean="0"/>
              <a:t>Supporting information (</a:t>
            </a:r>
            <a:r>
              <a:rPr lang="en-US" sz="1900" dirty="0" err="1" smtClean="0"/>
              <a:t>setpoints</a:t>
            </a:r>
            <a:r>
              <a:rPr lang="en-US" sz="1900" dirty="0" smtClean="0"/>
              <a:t>, component information) stored in one location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Volian’s</a:t>
            </a:r>
            <a:r>
              <a:rPr lang="en-US" sz="3200" b="1" dirty="0" smtClean="0">
                <a:ln/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n/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PROcedure</a:t>
            </a:r>
            <a:r>
              <a:rPr lang="en-US" sz="3200" b="1" dirty="0" smtClean="0">
                <a:ln/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Maintenance System</a:t>
            </a:r>
            <a:endParaRPr lang="en-US" sz="3200" b="1" dirty="0">
              <a:ln/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b="1" u="sng" dirty="0" err="1" smtClean="0"/>
              <a:t>Volian’s</a:t>
            </a:r>
            <a:r>
              <a:rPr lang="en-US" sz="2400" b="1" u="sng" dirty="0" smtClean="0"/>
              <a:t> core business:</a:t>
            </a:r>
          </a:p>
          <a:p>
            <a:pPr lvl="1"/>
            <a:r>
              <a:rPr lang="en-US" sz="2200" dirty="0" smtClean="0"/>
              <a:t>Supporting nuclear plant procedures</a:t>
            </a:r>
          </a:p>
          <a:p>
            <a:pPr lvl="1"/>
            <a:r>
              <a:rPr lang="en-US" sz="2200" dirty="0" smtClean="0"/>
              <a:t>25 years experience  </a:t>
            </a:r>
          </a:p>
          <a:p>
            <a:r>
              <a:rPr lang="en-US" sz="2400" b="1" u="sng" dirty="0" smtClean="0"/>
              <a:t>VE-PROMS and PROMS2010</a:t>
            </a:r>
          </a:p>
          <a:p>
            <a:pPr lvl="1"/>
            <a:r>
              <a:rPr lang="en-US" sz="2200" dirty="0" smtClean="0"/>
              <a:t>Designed to create and maintain highly structured documents that change over time</a:t>
            </a:r>
          </a:p>
          <a:p>
            <a:pPr lvl="1"/>
            <a:r>
              <a:rPr lang="en-US" sz="2200" dirty="0" smtClean="0"/>
              <a:t>Based on a database design where content is separated from the embedded structure and format definitions</a:t>
            </a:r>
          </a:p>
          <a:p>
            <a:pPr lvl="1"/>
            <a:r>
              <a:rPr lang="en-US" sz="2200" dirty="0" smtClean="0"/>
              <a:t>The current procedure maintenance system, called VE-PROMS, is currently used by most of the Builder’s Group utilities.</a:t>
            </a:r>
          </a:p>
          <a:p>
            <a:pPr lvl="1"/>
            <a:r>
              <a:rPr lang="en-US" sz="2200" dirty="0" smtClean="0"/>
              <a:t>The new procedure maintenance system is called PROMS2010. It will have staged releases starting in late 2010 and continuing through 2011.</a:t>
            </a:r>
          </a:p>
          <a:p>
            <a:pPr lvl="1"/>
            <a:endParaRPr lang="en-US" sz="1200" dirty="0" smtClean="0"/>
          </a:p>
          <a:p>
            <a:pPr lvl="1"/>
            <a:endParaRPr lang="en-US" sz="2100" dirty="0" smtClean="0"/>
          </a:p>
          <a:p>
            <a:pPr lvl="1">
              <a:buNone/>
            </a:pPr>
            <a:endParaRPr lang="en-US" sz="1900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Volian’s</a:t>
            </a:r>
            <a:r>
              <a:rPr lang="en-US" sz="32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PROcedure</a:t>
            </a:r>
            <a:r>
              <a:rPr lang="en-US" sz="32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Maintenance System </a:t>
            </a:r>
            <a:endParaRPr lang="en-US" sz="32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300" b="1" u="sng" dirty="0" smtClean="0"/>
              <a:t>Fast, Easy and Accurate Procedure Creation and Changes</a:t>
            </a:r>
          </a:p>
          <a:p>
            <a:pPr lvl="1"/>
            <a:r>
              <a:rPr lang="en-US" sz="2000" dirty="0" smtClean="0"/>
              <a:t>Little or no training necessary for procedure writers </a:t>
            </a:r>
          </a:p>
          <a:p>
            <a:pPr lvl="1"/>
            <a:r>
              <a:rPr lang="en-US" sz="2000" dirty="0" smtClean="0"/>
              <a:t>Tools for standard steps, replace words, page layout, pagination, graphs, global search</a:t>
            </a:r>
          </a:p>
          <a:p>
            <a:pPr lvl="1"/>
            <a:r>
              <a:rPr lang="en-US" sz="2000" dirty="0" smtClean="0"/>
              <a:t>Consistent numbering and step references (transitions)</a:t>
            </a:r>
          </a:p>
          <a:p>
            <a:pPr lvl="1"/>
            <a:r>
              <a:rPr lang="en-US" sz="2000" dirty="0" smtClean="0"/>
              <a:t>Referenced Objects allows a single point of entry to update equipment IDs, </a:t>
            </a:r>
            <a:r>
              <a:rPr lang="en-US" sz="2000" dirty="0" err="1" smtClean="0"/>
              <a:t>setpoints</a:t>
            </a:r>
            <a:r>
              <a:rPr lang="en-US" sz="2000" dirty="0" smtClean="0"/>
              <a:t>, images, etc.</a:t>
            </a:r>
          </a:p>
          <a:p>
            <a:pPr lvl="1"/>
            <a:r>
              <a:rPr lang="en-US" sz="2000" dirty="0" smtClean="0"/>
              <a:t>Transition and Referenced Object Usage Reports</a:t>
            </a:r>
          </a:p>
          <a:p>
            <a:pPr lvl="1"/>
            <a:endParaRPr lang="en-US" sz="1900" dirty="0" smtClean="0"/>
          </a:p>
          <a:p>
            <a:r>
              <a:rPr lang="en-US" sz="2300" b="1" u="sng" dirty="0" smtClean="0"/>
              <a:t>Supports Procedure Change Process</a:t>
            </a:r>
          </a:p>
          <a:p>
            <a:pPr lvl="1"/>
            <a:r>
              <a:rPr lang="en-US" sz="2000" dirty="0" smtClean="0"/>
              <a:t>Track comments, commitments, open items</a:t>
            </a:r>
          </a:p>
          <a:p>
            <a:pPr lvl="1"/>
            <a:r>
              <a:rPr lang="en-US" sz="2000" dirty="0" smtClean="0"/>
              <a:t>Integrated technical basis (background and deviation documents)</a:t>
            </a:r>
          </a:p>
          <a:p>
            <a:pPr lvl="1"/>
            <a:r>
              <a:rPr lang="en-US" sz="2000" dirty="0" smtClean="0"/>
              <a:t>Working draft and approved procedures</a:t>
            </a:r>
          </a:p>
          <a:p>
            <a:pPr lvl="1"/>
            <a:r>
              <a:rPr lang="en-US" sz="2000" dirty="0" smtClean="0"/>
              <a:t>Chronology and Summary of Change Reports</a:t>
            </a:r>
          </a:p>
          <a:p>
            <a:pPr lvl="1"/>
            <a:endParaRPr lang="en-US" sz="1900" dirty="0" smtClean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PROMS2010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100" b="1" u="sng" dirty="0" smtClean="0"/>
              <a:t>More Flexible</a:t>
            </a:r>
          </a:p>
          <a:p>
            <a:pPr lvl="1"/>
            <a:r>
              <a:rPr lang="en-US" sz="1800" dirty="0" smtClean="0"/>
              <a:t>Organization of procedures</a:t>
            </a:r>
          </a:p>
          <a:p>
            <a:pPr lvl="1"/>
            <a:r>
              <a:rPr lang="en-US" sz="1800" dirty="0" smtClean="0"/>
              <a:t>Complete windows font support</a:t>
            </a:r>
          </a:p>
          <a:p>
            <a:pPr lvl="1"/>
            <a:r>
              <a:rPr lang="en-US" sz="1800" dirty="0" smtClean="0"/>
              <a:t>Edit multiple procedures concurrently</a:t>
            </a:r>
            <a:endParaRPr lang="en-US" sz="1600" dirty="0" smtClean="0"/>
          </a:p>
          <a:p>
            <a:r>
              <a:rPr lang="en-US" sz="2100" b="1" u="sng" dirty="0" smtClean="0"/>
              <a:t>Simpler</a:t>
            </a:r>
          </a:p>
          <a:p>
            <a:pPr lvl="1"/>
            <a:r>
              <a:rPr lang="en-US" sz="1800" dirty="0" smtClean="0"/>
              <a:t>Intuitive user interface</a:t>
            </a:r>
          </a:p>
          <a:p>
            <a:pPr lvl="1"/>
            <a:r>
              <a:rPr lang="en-US" sz="1800" dirty="0" smtClean="0"/>
              <a:t>Multi-user access</a:t>
            </a:r>
          </a:p>
          <a:p>
            <a:pPr lvl="1"/>
            <a:r>
              <a:rPr lang="en-US" sz="1800" dirty="0" smtClean="0"/>
              <a:t>Integration of .</a:t>
            </a:r>
            <a:r>
              <a:rPr lang="en-US" sz="1800" dirty="0" err="1" smtClean="0"/>
              <a:t>pdf</a:t>
            </a:r>
            <a:r>
              <a:rPr lang="en-US" sz="1800" dirty="0" smtClean="0"/>
              <a:t> file creation for printing and document control</a:t>
            </a:r>
          </a:p>
          <a:p>
            <a:pPr lvl="1"/>
            <a:endParaRPr lang="en-US" sz="1700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Attributes of Document Maintenance System</a:t>
            </a:r>
            <a:endParaRPr lang="en-US" sz="32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Documents will change over time</a:t>
            </a:r>
          </a:p>
          <a:p>
            <a:pPr lvl="1"/>
            <a:r>
              <a:rPr lang="en-US" sz="2500" dirty="0" smtClean="0"/>
              <a:t>Address changes to the plant (</a:t>
            </a:r>
            <a:r>
              <a:rPr lang="en-US" sz="2500" dirty="0" err="1" smtClean="0"/>
              <a:t>mods</a:t>
            </a:r>
            <a:r>
              <a:rPr lang="en-US" sz="2500" dirty="0" smtClean="0"/>
              <a:t>)</a:t>
            </a:r>
          </a:p>
          <a:p>
            <a:pPr lvl="1"/>
            <a:r>
              <a:rPr lang="en-US" sz="2500" dirty="0" smtClean="0"/>
              <a:t>Continuous improvement</a:t>
            </a:r>
          </a:p>
          <a:p>
            <a:pPr lvl="1"/>
            <a:r>
              <a:rPr lang="en-US" sz="2500" dirty="0" smtClean="0"/>
              <a:t>New issues</a:t>
            </a:r>
          </a:p>
          <a:p>
            <a:r>
              <a:rPr lang="en-US" sz="2800" b="1" u="sng" dirty="0" smtClean="0"/>
              <a:t>Documents are highly structured</a:t>
            </a:r>
          </a:p>
          <a:p>
            <a:pPr lvl="1"/>
            <a:r>
              <a:rPr lang="en-US" sz="2500" dirty="0" smtClean="0"/>
              <a:t>Strict Writer’s Guide requirements</a:t>
            </a:r>
          </a:p>
          <a:p>
            <a:pPr lvl="1"/>
            <a:r>
              <a:rPr lang="en-US" sz="2500" dirty="0" smtClean="0"/>
              <a:t>QA and Administrative requirements</a:t>
            </a:r>
          </a:p>
          <a:p>
            <a:pPr lvl="1"/>
            <a:endParaRPr lang="en-US" sz="25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sz="2200" b="1" dirty="0" smtClean="0"/>
          </a:p>
          <a:p>
            <a:pPr lvl="1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j0399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4191000" cy="3657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Procedure Writer Without Procedure Maintenance System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APP-GW-GJP-100 8 of 94</a:t>
            </a:r>
          </a:p>
          <a:p>
            <a:r>
              <a:rPr lang="en-US" sz="1600" dirty="0" smtClean="0"/>
              <a:t>Westinghouse Non-Proprietary Class 3</a:t>
            </a:r>
          </a:p>
          <a:p>
            <a:r>
              <a:rPr lang="en-US" sz="1600" dirty="0" smtClean="0"/>
              <a:t>Writer's Guideline For Normal Operating Procedures </a:t>
            </a:r>
            <a:r>
              <a:rPr lang="en-US" sz="1600" b="1" dirty="0" smtClean="0"/>
              <a:t>APP-GW-GJP-100 </a:t>
            </a:r>
            <a:r>
              <a:rPr lang="en-US" sz="1600" dirty="0" smtClean="0"/>
              <a:t>Revision H</a:t>
            </a:r>
          </a:p>
          <a:p>
            <a:endParaRPr lang="en-US" sz="1600" dirty="0" smtClean="0"/>
          </a:p>
          <a:p>
            <a:r>
              <a:rPr lang="en-US" sz="1600" dirty="0" smtClean="0"/>
              <a:t>3.5 Collecting Information</a:t>
            </a:r>
          </a:p>
          <a:p>
            <a:r>
              <a:rPr lang="en-US" sz="1600" dirty="0" smtClean="0"/>
              <a:t>3.5.1 The procedure writer collects technical and user information.</a:t>
            </a:r>
          </a:p>
          <a:p>
            <a:r>
              <a:rPr lang="en-US" sz="1600" dirty="0" smtClean="0"/>
              <a:t>3.5.2 Both technical and user information are equally important since a technically accurate procedure may not be user friendly if the user was not considered during the development process.</a:t>
            </a:r>
          </a:p>
          <a:p>
            <a:r>
              <a:rPr lang="en-US" sz="1600" dirty="0" smtClean="0"/>
              <a:t>3.5.3 To ensure technical accuracy, the most recent up-to-date technical information must be collected.</a:t>
            </a:r>
          </a:p>
          <a:p>
            <a:r>
              <a:rPr lang="en-US" sz="1600" dirty="0" smtClean="0"/>
              <a:t>3.5.4 Sources for such information may include, but are not limited to:</a:t>
            </a:r>
          </a:p>
          <a:p>
            <a:r>
              <a:rPr lang="en-US" sz="1600" dirty="0" smtClean="0"/>
              <a:t>* AP1000 Piping and Instrumentation Diagrams</a:t>
            </a:r>
          </a:p>
          <a:p>
            <a:r>
              <a:rPr lang="en-US" sz="1600" dirty="0" smtClean="0"/>
              <a:t>* AP1000 Logic Drawings</a:t>
            </a:r>
          </a:p>
          <a:p>
            <a:r>
              <a:rPr lang="en-US" sz="1600" dirty="0" smtClean="0"/>
              <a:t>* AP1000 Technical Specifications</a:t>
            </a:r>
          </a:p>
          <a:p>
            <a:r>
              <a:rPr lang="en-US" sz="1600" dirty="0" smtClean="0"/>
              <a:t>* AP1000 System Specification Documents</a:t>
            </a:r>
          </a:p>
          <a:p>
            <a:r>
              <a:rPr lang="en-US" sz="1600" dirty="0" smtClean="0"/>
              <a:t>* AP1000 Design Control Document</a:t>
            </a:r>
          </a:p>
          <a:p>
            <a:r>
              <a:rPr lang="en-US" sz="1600" dirty="0" smtClean="0"/>
              <a:t>* AP1000 Accident Analysis</a:t>
            </a:r>
          </a:p>
          <a:p>
            <a:r>
              <a:rPr lang="en-US" sz="1600" dirty="0" smtClean="0"/>
              <a:t>* AP1000 </a:t>
            </a:r>
            <a:r>
              <a:rPr lang="en-US" sz="1600" dirty="0" err="1" smtClean="0"/>
              <a:t>Setpoint</a:t>
            </a:r>
            <a:r>
              <a:rPr lang="en-US" sz="1600" dirty="0" smtClean="0"/>
              <a:t> Document</a:t>
            </a:r>
          </a:p>
          <a:p>
            <a:r>
              <a:rPr lang="en-US" sz="1600" dirty="0" smtClean="0"/>
              <a:t>* Vendor Technical Information</a:t>
            </a:r>
          </a:p>
          <a:p>
            <a:r>
              <a:rPr lang="en-US" sz="1600" dirty="0" smtClean="0"/>
              <a:t>* Test and Performance Acceptance Criteria</a:t>
            </a:r>
          </a:p>
          <a:p>
            <a:r>
              <a:rPr lang="en-US" sz="1600" dirty="0" smtClean="0"/>
              <a:t>3.5.5 The user information collected will aid the procedure writer in determining an appropriate level of detail.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Produce highest quality NPP procedures</a:t>
            </a:r>
            <a:b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at a reasonable cost</a:t>
            </a:r>
            <a:b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throughout the plant lifetime</a:t>
            </a:r>
            <a:endParaRPr lang="en-US" sz="28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674370" lvl="1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6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Procedure maintenance is a necessary activity and presents an opportunity to improve plant performance.  </a:t>
            </a:r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A procedure maintenance system, PROMS2010,  depends on whether </a:t>
            </a:r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Is this TRUE or FALSE:  Minimizing procedure changes minimizes costs.</a:t>
            </a:r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Is procedure maintenance basically keeping up with changes to the plant procedures or and coping with the administrative/QA requirements?   Or does the procedure </a:t>
            </a:r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000" dirty="0" smtClean="0"/>
              <a:t>Which option is the lowest cost of ownership in the long term? </a:t>
            </a:r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marL="148590">
              <a:spcBef>
                <a:spcPts val="370"/>
              </a:spcBef>
              <a:buFont typeface="Wingdings 2"/>
              <a:buChar char=""/>
              <a:defRPr/>
            </a:pPr>
            <a:endParaRPr lang="en-US" sz="2000" dirty="0" smtClean="0"/>
          </a:p>
          <a:p>
            <a:pPr lvl="1"/>
            <a:endParaRPr lang="en-US" sz="2100" dirty="0" smtClean="0"/>
          </a:p>
          <a:p>
            <a:pPr lvl="1">
              <a:buNone/>
            </a:pPr>
            <a:endParaRPr lang="en-US" sz="1900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Westinghouse Plants that use VE-PROMS</a:t>
            </a:r>
            <a:endParaRPr lang="en-US" sz="28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791199"/>
          </a:xfrm>
        </p:spPr>
        <p:txBody>
          <a:bodyPr>
            <a:normAutofit fontScale="92500" lnSpcReduction="20000"/>
          </a:bodyPr>
          <a:lstStyle/>
          <a:p>
            <a:r>
              <a:rPr lang="en-US" sz="2500" b="1" u="sng" dirty="0" smtClean="0"/>
              <a:t>Users w Current Version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Callaway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D.C. Cook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R.E. </a:t>
            </a:r>
            <a:r>
              <a:rPr lang="en-US" sz="1900" dirty="0" err="1" smtClean="0"/>
              <a:t>Ginna</a:t>
            </a:r>
            <a:endParaRPr lang="en-US" sz="19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Catawba Units 1 and 2*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McGuire Units 1 and 2*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Indian Point Units 2 and 3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Braidwood Units 1 and 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Byron Units 1 and 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Point Beach Units 1 and 2*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Prairie Island Units 1 and 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b="1" dirty="0" err="1" smtClean="0">
                <a:solidFill>
                  <a:srgbClr val="FF0000"/>
                </a:solidFill>
              </a:rPr>
              <a:t>Shearon</a:t>
            </a:r>
            <a:r>
              <a:rPr lang="en-US" sz="1900" b="1" dirty="0" smtClean="0">
                <a:solidFill>
                  <a:srgbClr val="FF0000"/>
                </a:solidFill>
              </a:rPr>
              <a:t> Harris*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Farley Units 1 and 2*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South Texas Project Units 1 &amp; 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Comanche Point Units 1 and 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Kewaunee Units 1 and 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Wolf Creek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H.B. Robinson*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Turkey Point Units 3 and 4*</a:t>
            </a:r>
          </a:p>
          <a:p>
            <a:pPr marL="800100" lvl="1" indent="-342900">
              <a:buNone/>
            </a:pPr>
            <a:endParaRPr lang="en-US" sz="1900" b="1" dirty="0" smtClean="0">
              <a:solidFill>
                <a:srgbClr val="FFC000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714999"/>
          </a:xfrm>
        </p:spPr>
        <p:txBody>
          <a:bodyPr>
            <a:normAutofit fontScale="92500" lnSpcReduction="20000"/>
          </a:bodyPr>
          <a:lstStyle/>
          <a:p>
            <a:r>
              <a:rPr lang="en-US" sz="2500" b="1" u="sng" dirty="0" smtClean="0"/>
              <a:t>Users w Older Versions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North Anna Units 1 and 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Surry Units 1 and 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Seabrook*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Diablo Canyon Units 1 and 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V.C. Summer*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b="1" dirty="0" err="1" smtClean="0">
                <a:solidFill>
                  <a:srgbClr val="FF0000"/>
                </a:solidFill>
              </a:rPr>
              <a:t>Vogtle</a:t>
            </a:r>
            <a:r>
              <a:rPr lang="en-US" sz="1900" b="1" dirty="0" smtClean="0">
                <a:solidFill>
                  <a:srgbClr val="FF0000"/>
                </a:solidFill>
              </a:rPr>
              <a:t> Units 1 and 2*</a:t>
            </a:r>
          </a:p>
          <a:p>
            <a:pPr marL="914400" lvl="1" indent="-457200">
              <a:buFont typeface="+mj-lt"/>
              <a:buAutoNum type="arabicPeriod"/>
            </a:pPr>
            <a:endParaRPr lang="en-US" sz="2300" b="1" dirty="0" smtClean="0">
              <a:solidFill>
                <a:srgbClr val="FF0000"/>
              </a:solidFill>
            </a:endParaRPr>
          </a:p>
          <a:p>
            <a:pPr marL="514350" indent="-457200">
              <a:buNone/>
            </a:pPr>
            <a:endParaRPr lang="en-US" sz="2300" dirty="0" smtClean="0"/>
          </a:p>
          <a:p>
            <a:r>
              <a:rPr lang="en-US" sz="2500" b="1" u="sng" dirty="0" smtClean="0"/>
              <a:t>Non-Users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Millstone Unit 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Beaver Valley Units 1 and 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Salem Units 1 and 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Sequoyah Units 1 and 2*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b="1" dirty="0" smtClean="0">
                <a:solidFill>
                  <a:srgbClr val="FF0000"/>
                </a:solidFill>
              </a:rPr>
              <a:t>Watts bar*</a:t>
            </a:r>
          </a:p>
          <a:p>
            <a:pPr marL="914400" lvl="1" indent="-457200">
              <a:buNone/>
            </a:pPr>
            <a:endParaRPr lang="en-US" sz="1900" b="1" dirty="0" smtClean="0">
              <a:solidFill>
                <a:srgbClr val="FFC000"/>
              </a:solidFill>
            </a:endParaRPr>
          </a:p>
          <a:p>
            <a:pPr marL="914400" lvl="1" indent="-45720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*Plants operated by potential  </a:t>
            </a:r>
          </a:p>
          <a:p>
            <a:pPr marL="914400" lvl="1" indent="-45720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	AP-1000 owners</a:t>
            </a:r>
          </a:p>
          <a:p>
            <a:pPr marL="914400" lvl="1" indent="-457200">
              <a:buNone/>
            </a:pPr>
            <a:endParaRPr lang="en-US" sz="1900" b="1" dirty="0" smtClean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PROMS2010 Staged Releases</a:t>
            </a: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48768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>
                <a:cs typeface="Arial" pitchFamily="34" charset="0"/>
              </a:rPr>
              <a:t>Initial Prototype Version (Ready Now)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Installed on Local Computer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Has Data Conversion, Built in Format, Tree View Procedure Selection, Word Attachments, Procedure Editor, Global Search,  Annotations, ROs, Transitions, PDF Print, Smart Pagination, Change Bars</a:t>
            </a:r>
          </a:p>
          <a:p>
            <a:r>
              <a:rPr lang="en-US" sz="7200" dirty="0" smtClean="0">
                <a:cs typeface="Arial" pitchFamily="34" charset="0"/>
              </a:rPr>
              <a:t>Next Version (1st Qtr 2011)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Step Editor Enhanced Tables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Multi-User Network Version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Additional Plant Data Converted (approx. 5 plants)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Collecting Procedure Change Data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Third Party Approval</a:t>
            </a:r>
          </a:p>
          <a:p>
            <a:r>
              <a:rPr lang="en-US" sz="7200" dirty="0" smtClean="0">
                <a:cs typeface="Arial" pitchFamily="34" charset="0"/>
              </a:rPr>
              <a:t>Adding Functionally (2011)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Change Manager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Enhanced Approval Process (Internal to PROMS)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Auxiliary &amp; Supporting Documents e.g. Background Documents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Master/Slave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Reports</a:t>
            </a:r>
          </a:p>
          <a:p>
            <a:r>
              <a:rPr lang="en-US" sz="7200" dirty="0" smtClean="0">
                <a:cs typeface="Arial" pitchFamily="34" charset="0"/>
              </a:rPr>
              <a:t>Delivery To Existing Customers (2011)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Data Conversion</a:t>
            </a:r>
          </a:p>
          <a:p>
            <a:pPr lvl="1"/>
            <a:r>
              <a:rPr lang="en-US" sz="5600" dirty="0" smtClean="0">
                <a:cs typeface="Arial" pitchFamily="34" charset="0"/>
              </a:rPr>
              <a:t>Depends on Volume of Data, Advanced Functions, and Plant Specific Features/Format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PROMS2010 Staged Releases (cont.)</a:t>
            </a: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4800600"/>
          </a:xfrm>
        </p:spPr>
        <p:txBody>
          <a:bodyPr>
            <a:normAutofit/>
          </a:bodyPr>
          <a:lstStyle/>
          <a:p>
            <a:r>
              <a:rPr lang="en-US" sz="2300" dirty="0" smtClean="0">
                <a:cs typeface="Arial" pitchFamily="34" charset="0"/>
              </a:rPr>
              <a:t>New Build Plant Enhancements AP-1000, EPR, US-APWR, ABWR (2012 – 20xx)</a:t>
            </a:r>
          </a:p>
          <a:p>
            <a:endParaRPr lang="en-US" sz="2300" dirty="0" smtClean="0">
              <a:cs typeface="Arial" pitchFamily="34" charset="0"/>
            </a:endParaRPr>
          </a:p>
          <a:p>
            <a:r>
              <a:rPr lang="en-US" sz="2300" dirty="0" smtClean="0">
                <a:cs typeface="Arial" pitchFamily="34" charset="0"/>
              </a:rPr>
              <a:t>Anticipated Improvements (2012 – 20xx)</a:t>
            </a:r>
          </a:p>
          <a:p>
            <a:pPr lvl="1"/>
            <a:r>
              <a:rPr lang="en-US" sz="2300" dirty="0" smtClean="0">
                <a:cs typeface="Arial" pitchFamily="34" charset="0"/>
              </a:rPr>
              <a:t>Selected Workflow Enhancements</a:t>
            </a:r>
          </a:p>
          <a:p>
            <a:pPr lvl="1"/>
            <a:r>
              <a:rPr lang="en-US" sz="2300" dirty="0" smtClean="0">
                <a:cs typeface="Arial" pitchFamily="34" charset="0"/>
              </a:rPr>
              <a:t>Automated Testing and Data Checking</a:t>
            </a:r>
          </a:p>
          <a:p>
            <a:pPr lvl="1"/>
            <a:r>
              <a:rPr lang="en-US" sz="2300" dirty="0" smtClean="0">
                <a:cs typeface="Arial" pitchFamily="34" charset="0"/>
              </a:rPr>
              <a:t>Step Editor Library Documents</a:t>
            </a:r>
          </a:p>
          <a:p>
            <a:pPr lvl="1"/>
            <a:r>
              <a:rPr lang="en-US" sz="2300" dirty="0" smtClean="0">
                <a:cs typeface="Arial" pitchFamily="34" charset="0"/>
              </a:rPr>
              <a:t>Standard Steps (one to many)</a:t>
            </a:r>
          </a:p>
          <a:p>
            <a:pPr lvl="1"/>
            <a:r>
              <a:rPr lang="en-US" sz="2300" dirty="0" smtClean="0">
                <a:cs typeface="Arial" pitchFamily="34" charset="0"/>
              </a:rPr>
              <a:t>Partial Approval</a:t>
            </a:r>
          </a:p>
          <a:p>
            <a:pPr>
              <a:buNone/>
            </a:pPr>
            <a:endParaRPr lang="en-US" sz="6000" dirty="0" smtClean="0"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PROMS2010</a:t>
            </a:r>
            <a:endParaRPr lang="en-US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2500" b="1" u="sng" dirty="0" smtClean="0"/>
              <a:t>Complete Rewrite of Program</a:t>
            </a:r>
            <a:endParaRPr lang="en-US" sz="2300" b="1" u="sng" dirty="0" smtClean="0"/>
          </a:p>
          <a:p>
            <a:pPr lvl="1"/>
            <a:r>
              <a:rPr lang="en-US" sz="2300" dirty="0" smtClean="0"/>
              <a:t>Based upon VE-PROMS Functionality – Modernize and Improve</a:t>
            </a:r>
          </a:p>
          <a:p>
            <a:pPr lvl="1"/>
            <a:r>
              <a:rPr lang="en-US" sz="2300" dirty="0" smtClean="0"/>
              <a:t>Incorporates improvements based on many years of procedure writer feedback</a:t>
            </a:r>
          </a:p>
          <a:p>
            <a:pPr lvl="1"/>
            <a:r>
              <a:rPr lang="en-US" sz="2300" dirty="0" smtClean="0"/>
              <a:t>Utilizes modern day equipment and software capabilities</a:t>
            </a:r>
          </a:p>
          <a:p>
            <a:pPr lvl="1"/>
            <a:r>
              <a:rPr lang="en-US" sz="2300" dirty="0" smtClean="0"/>
              <a:t>New development environment (.NET Framework, MS Visual Studio, C#)</a:t>
            </a:r>
          </a:p>
          <a:p>
            <a:pPr lvl="1"/>
            <a:r>
              <a:rPr lang="en-US" sz="2300" dirty="0" smtClean="0"/>
              <a:t>New database design (SQL server)</a:t>
            </a:r>
          </a:p>
          <a:p>
            <a:pPr>
              <a:buNone/>
            </a:pPr>
            <a:endParaRPr lang="en-US" sz="1700" b="1" u="sng" dirty="0" smtClean="0"/>
          </a:p>
          <a:p>
            <a:r>
              <a:rPr lang="en-US" sz="2500" b="1" u="sng" dirty="0" smtClean="0"/>
              <a:t>Modern/State-of-the-Art User Interface</a:t>
            </a:r>
          </a:p>
          <a:p>
            <a:pPr lvl="1"/>
            <a:r>
              <a:rPr lang="en-US" sz="2300" dirty="0" smtClean="0"/>
              <a:t>Tabs and ribbons (e.g. MS Office 2007)</a:t>
            </a:r>
          </a:p>
          <a:p>
            <a:pPr lvl="1"/>
            <a:r>
              <a:rPr lang="en-US" sz="2300" dirty="0" smtClean="0"/>
              <a:t>Tree view of folders/procedures (like Windows Explorer)</a:t>
            </a:r>
          </a:p>
          <a:p>
            <a:pPr lvl="1"/>
            <a:r>
              <a:rPr lang="en-US" sz="2300" dirty="0" smtClean="0"/>
              <a:t>Expand/Contract sections/steps</a:t>
            </a:r>
          </a:p>
          <a:p>
            <a:pPr lvl="1"/>
            <a:r>
              <a:rPr lang="en-US" sz="2300" dirty="0" smtClean="0"/>
              <a:t>Better utilization of the entire screen(s)</a:t>
            </a:r>
          </a:p>
          <a:p>
            <a:pPr lvl="1"/>
            <a:endParaRPr lang="en-US" sz="1900" dirty="0" smtClean="0"/>
          </a:p>
          <a:p>
            <a:r>
              <a:rPr lang="en-US" sz="2500" b="1" u="sng" dirty="0" smtClean="0"/>
              <a:t>More Capable</a:t>
            </a:r>
          </a:p>
          <a:p>
            <a:pPr lvl="1"/>
            <a:r>
              <a:rPr lang="en-US" sz="2300" dirty="0" smtClean="0"/>
              <a:t>Fully integrated with MS Word for Accessory Pages </a:t>
            </a:r>
          </a:p>
          <a:p>
            <a:pPr lvl="1"/>
            <a:r>
              <a:rPr lang="en-US" sz="2300" dirty="0" smtClean="0"/>
              <a:t>Generalized and extensible annotation functionality replaces Comment Field</a:t>
            </a:r>
          </a:p>
          <a:p>
            <a:pPr lvl="1"/>
            <a:r>
              <a:rPr lang="en-US" sz="2300" dirty="0" smtClean="0"/>
              <a:t>Better integration with supporting documents (background and deviation documents)</a:t>
            </a:r>
          </a:p>
          <a:p>
            <a:pPr lvl="1"/>
            <a:r>
              <a:rPr lang="en-US" sz="2300" dirty="0" smtClean="0"/>
              <a:t>Improved table editing</a:t>
            </a:r>
          </a:p>
          <a:p>
            <a:pPr lvl="1"/>
            <a:r>
              <a:rPr lang="en-US" sz="2300" dirty="0" smtClean="0"/>
              <a:t>Integration of .</a:t>
            </a:r>
            <a:r>
              <a:rPr lang="en-US" sz="2300" dirty="0" err="1" smtClean="0"/>
              <a:t>pdf</a:t>
            </a:r>
            <a:r>
              <a:rPr lang="en-US" sz="2300" dirty="0" smtClean="0"/>
              <a:t> file creation for printing and document control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Referenced Objects</a:t>
            </a:r>
            <a:endParaRPr lang="en-US" sz="4000" b="1" dirty="0">
              <a:ln/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86400"/>
          </a:xfrm>
        </p:spPr>
        <p:txBody>
          <a:bodyPr>
            <a:normAutofit fontScale="4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5300" b="1" u="sng" dirty="0" smtClean="0"/>
              <a:t>What are Referenced Objects</a:t>
            </a:r>
          </a:p>
          <a:p>
            <a:pPr lvl="1"/>
            <a:r>
              <a:rPr lang="en-US" sz="4800" dirty="0" smtClean="0"/>
              <a:t>Procedure content stored in a database that can be linked to multiple locations in the procedure sets.</a:t>
            </a:r>
          </a:p>
          <a:p>
            <a:pPr lvl="1"/>
            <a:r>
              <a:rPr lang="en-US" sz="4800" dirty="0" smtClean="0"/>
              <a:t>Results in consistent usage within procedure text and lower maintenance costs.</a:t>
            </a:r>
          </a:p>
          <a:p>
            <a:pPr lvl="1"/>
            <a:endParaRPr lang="en-US" sz="3000" dirty="0" smtClean="0"/>
          </a:p>
          <a:p>
            <a:r>
              <a:rPr lang="en-US" sz="5300" b="1" u="sng" dirty="0" smtClean="0"/>
              <a:t>Examples Of Referenced Object Content</a:t>
            </a:r>
          </a:p>
          <a:p>
            <a:pPr lvl="1"/>
            <a:r>
              <a:rPr lang="en-US" sz="4800" dirty="0" smtClean="0"/>
              <a:t>Setpoints – procedure decision criteria in the form of text, tables, plots, figures</a:t>
            </a:r>
          </a:p>
          <a:p>
            <a:pPr lvl="1"/>
            <a:r>
              <a:rPr lang="en-US" sz="4800" dirty="0" smtClean="0"/>
              <a:t>Equipment – IDs, nameplates, location</a:t>
            </a:r>
          </a:p>
          <a:p>
            <a:pPr lvl="1"/>
            <a:r>
              <a:rPr lang="en-US" sz="4800" dirty="0" smtClean="0"/>
              <a:t>Action Verbs, Acronyms, Figures, Standard text, and References</a:t>
            </a:r>
          </a:p>
          <a:p>
            <a:pPr lvl="1"/>
            <a:endParaRPr lang="en-US" sz="3000" dirty="0" smtClean="0"/>
          </a:p>
          <a:p>
            <a:r>
              <a:rPr lang="en-US" sz="5300" b="1" u="sng" dirty="0" smtClean="0"/>
              <a:t>Unique and Robust</a:t>
            </a:r>
          </a:p>
          <a:p>
            <a:pPr lvl="1"/>
            <a:r>
              <a:rPr lang="en-US" sz="4800" dirty="0" smtClean="0"/>
              <a:t>User interface designed for procedure maintenance</a:t>
            </a:r>
          </a:p>
          <a:p>
            <a:pPr lvl="1"/>
            <a:r>
              <a:rPr lang="en-US" sz="4800" dirty="0" smtClean="0"/>
              <a:t>Additional information associated with each object (basis, description, …)</a:t>
            </a:r>
          </a:p>
          <a:p>
            <a:pPr lvl="1"/>
            <a:r>
              <a:rPr lang="en-US" sz="4800" dirty="0" smtClean="0"/>
              <a:t>Multiple output values for each object (equipment ID, nameplate value, location)</a:t>
            </a:r>
          </a:p>
          <a:p>
            <a:pPr lvl="1"/>
            <a:r>
              <a:rPr lang="en-US" sz="4800" dirty="0" smtClean="0"/>
              <a:t>Managed Links  (procedure writer controls updates)</a:t>
            </a:r>
          </a:p>
          <a:p>
            <a:pPr lvl="1"/>
            <a:r>
              <a:rPr lang="en-US" sz="4800" dirty="0" smtClean="0"/>
              <a:t>Standard reports including complete, summary, and usage reports</a:t>
            </a:r>
          </a:p>
          <a:p>
            <a:pPr lvl="1"/>
            <a:r>
              <a:rPr lang="en-US" sz="4800" dirty="0" smtClean="0"/>
              <a:t>Search for referenced objects to identify impacted procedures</a:t>
            </a:r>
          </a:p>
          <a:p>
            <a:pPr lvl="1"/>
            <a:endParaRPr lang="en-US" sz="3400" dirty="0" smtClean="0"/>
          </a:p>
          <a:p>
            <a:pPr lvl="1"/>
            <a:endParaRPr lang="en-US" sz="2100" dirty="0" smtClean="0"/>
          </a:p>
          <a:p>
            <a:pPr lvl="1"/>
            <a:endParaRPr lang="en-US" sz="1900" dirty="0" smtClean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79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\\Volian-server\01 volian company files\Marketting\Volian Artwork\Volian (V)\RedVNoBack_websi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601579" cy="653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9091</TotalTime>
  <Words>2706</Words>
  <Application>Microsoft Office PowerPoint</Application>
  <PresentationFormat>On-screen Show (4:3)</PresentationFormat>
  <Paragraphs>498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Volian Enterprises  PROcedure Maintenance System (PROMS) for AP-1000 Builders Group</vt:lpstr>
      <vt:lpstr>Purpose of Meeting</vt:lpstr>
      <vt:lpstr>Produce highest quality NPP procedures  at a reasonable cost  throughout the plant lifetime</vt:lpstr>
      <vt:lpstr>Volian’s PROcedure Maintenance System</vt:lpstr>
      <vt:lpstr>Westinghouse Plants that use VE-PROMS</vt:lpstr>
      <vt:lpstr>PROMS2010 Staged Releases</vt:lpstr>
      <vt:lpstr>PROMS2010 Staged Releases (cont.)</vt:lpstr>
      <vt:lpstr>PROMS2010</vt:lpstr>
      <vt:lpstr>Referenced Objects</vt:lpstr>
      <vt:lpstr>Master/Slave Procedure Editing</vt:lpstr>
      <vt:lpstr>Master</vt:lpstr>
      <vt:lpstr>Slave</vt:lpstr>
      <vt:lpstr>Master</vt:lpstr>
      <vt:lpstr>Slave</vt:lpstr>
      <vt:lpstr>Slide 15</vt:lpstr>
      <vt:lpstr>Slide 16</vt:lpstr>
      <vt:lpstr>Advantages of our Database Design</vt:lpstr>
      <vt:lpstr>PROMS2010 Output</vt:lpstr>
      <vt:lpstr>Universal Format Changes</vt:lpstr>
      <vt:lpstr>PROMS2010 Outputs</vt:lpstr>
      <vt:lpstr>Sample Transition Usage Report</vt:lpstr>
      <vt:lpstr>Chronology of Changes Report</vt:lpstr>
      <vt:lpstr>Summary of Change Report</vt:lpstr>
      <vt:lpstr>Customized Displays</vt:lpstr>
      <vt:lpstr>PROMS2010 Cost Savings</vt:lpstr>
      <vt:lpstr>Obtaining PROMS2010</vt:lpstr>
      <vt:lpstr>Conversion Of Word Data to PROMS</vt:lpstr>
      <vt:lpstr>Attributes of Word Files That Determine Degree of Automation</vt:lpstr>
      <vt:lpstr>Attributes of Word Files That Determine Degree of Automation</vt:lpstr>
      <vt:lpstr>Conversion Processes</vt:lpstr>
      <vt:lpstr>NEI  AP-907-001 Procedure Process Description</vt:lpstr>
      <vt:lpstr>PROMS2010 Procedure Workflow Features</vt:lpstr>
      <vt:lpstr>Adobe Acrobat Workflow</vt:lpstr>
      <vt:lpstr>Summary</vt:lpstr>
      <vt:lpstr>Thank you for your attention   Questions?</vt:lpstr>
      <vt:lpstr>Extra Slides</vt:lpstr>
      <vt:lpstr>Slide 37</vt:lpstr>
      <vt:lpstr>Builder’s Group Electronic Procedures Software Specification</vt:lpstr>
      <vt:lpstr>Volian’s PROcedure Maintenance System</vt:lpstr>
      <vt:lpstr>Volian’s PROcedure Maintenance System </vt:lpstr>
      <vt:lpstr>PROMS2010</vt:lpstr>
      <vt:lpstr>Attributes of Document Maintenance System</vt:lpstr>
      <vt:lpstr>Procedure Writer Without Procedure Maintenance System</vt:lpstr>
      <vt:lpstr>Slide 44</vt:lpstr>
      <vt:lpstr>Produce highest quality NPP procedures  at a reasonable cost  throughout the plant lifetime</vt:lpstr>
    </vt:vector>
  </TitlesOfParts>
  <Company>Volian Enterprises,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VE-PROMS 2010</dc:title>
  <dc:creator>Laura Linn</dc:creator>
  <cp:lastModifiedBy>Harry</cp:lastModifiedBy>
  <cp:revision>756</cp:revision>
  <dcterms:created xsi:type="dcterms:W3CDTF">2009-05-01T14:25:12Z</dcterms:created>
  <dcterms:modified xsi:type="dcterms:W3CDTF">2010-09-13T14:12:13Z</dcterms:modified>
</cp:coreProperties>
</file>